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57" r:id="rId4"/>
    <p:sldId id="258" r:id="rId5"/>
    <p:sldId id="259" r:id="rId6"/>
    <p:sldId id="260" r:id="rId7"/>
    <p:sldId id="261" r:id="rId8"/>
    <p:sldId id="263" r:id="rId9"/>
    <p:sldId id="264" r:id="rId10"/>
    <p:sldId id="262" r:id="rId11"/>
    <p:sldId id="265" r:id="rId12"/>
    <p:sldId id="266" r:id="rId13"/>
    <p:sldId id="267" r:id="rId14"/>
    <p:sldId id="269" r:id="rId15"/>
    <p:sldId id="272" r:id="rId16"/>
    <p:sldId id="270"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5/6/2024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48" y="346165"/>
            <a:ext cx="8747171" cy="2971801"/>
          </a:xfrm>
        </p:spPr>
        <p:txBody>
          <a:bodyPr>
            <a:normAutofit/>
          </a:bodyPr>
          <a:lstStyle/>
          <a:p>
            <a:pPr fontAlgn="base"/>
            <a:r>
              <a:rPr lang="en-US" b="1" dirty="0"/>
              <a:t>SpaceX Rocket Landing Predictive </a:t>
            </a:r>
            <a:r>
              <a:rPr lang="en-US" b="1" dirty="0" smtClean="0"/>
              <a:t>Analysis </a:t>
            </a:r>
            <a:br>
              <a:rPr lang="en-US" b="1" dirty="0" smtClean="0"/>
            </a:br>
            <a:r>
              <a:rPr lang="en-US" sz="2200" dirty="0" smtClean="0">
                <a:latin typeface="+mn-lt"/>
              </a:rPr>
              <a:t/>
            </a:r>
            <a:br>
              <a:rPr lang="en-US" sz="2200" dirty="0" smtClean="0">
                <a:latin typeface="+mn-lt"/>
              </a:rPr>
            </a:br>
            <a:r>
              <a:rPr lang="en-US" sz="2200" dirty="0" smtClean="0">
                <a:latin typeface="+mn-lt"/>
              </a:rPr>
              <a:t>(Data Science and machine Learning Capstone project)</a:t>
            </a:r>
            <a:endParaRPr lang="en-US" sz="2200" dirty="0">
              <a:latin typeface="+mn-lt"/>
            </a:endParaRPr>
          </a:p>
        </p:txBody>
      </p:sp>
    </p:spTree>
    <p:extLst>
      <p:ext uri="{BB962C8B-B14F-4D97-AF65-F5344CB8AC3E}">
        <p14:creationId xmlns:p14="http://schemas.microsoft.com/office/powerpoint/2010/main" val="4175620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367553"/>
            <a:ext cx="5262282" cy="33528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700" y="3254189"/>
            <a:ext cx="5250348" cy="3199796"/>
          </a:xfrm>
          <a:prstGeom prst="rect">
            <a:avLst/>
          </a:prstGeom>
        </p:spPr>
      </p:pic>
    </p:spTree>
    <p:extLst>
      <p:ext uri="{BB962C8B-B14F-4D97-AF65-F5344CB8AC3E}">
        <p14:creationId xmlns:p14="http://schemas.microsoft.com/office/powerpoint/2010/main" val="295847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389" y="66240"/>
            <a:ext cx="8534400" cy="1507067"/>
          </a:xfrm>
        </p:spPr>
        <p:txBody>
          <a:bodyPr>
            <a:normAutofit/>
          </a:bodyPr>
          <a:lstStyle/>
          <a:p>
            <a:r>
              <a:rPr lang="en-US" b="1" dirty="0" smtClean="0"/>
              <a:t>EDA With SQL RESULTS:</a:t>
            </a:r>
            <a:endParaRPr lang="en-IN"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12" y="3644151"/>
            <a:ext cx="5501399" cy="3094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89" y="1573307"/>
            <a:ext cx="5414680" cy="3045758"/>
          </a:xfrm>
          <a:prstGeom prst="rect">
            <a:avLst/>
          </a:prstGeom>
        </p:spPr>
      </p:pic>
    </p:spTree>
    <p:extLst>
      <p:ext uri="{BB962C8B-B14F-4D97-AF65-F5344CB8AC3E}">
        <p14:creationId xmlns:p14="http://schemas.microsoft.com/office/powerpoint/2010/main" val="116571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87246" cy="35365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1" y="3200399"/>
            <a:ext cx="6526305" cy="3671047"/>
          </a:xfrm>
          <a:prstGeom prst="rect">
            <a:avLst/>
          </a:prstGeom>
        </p:spPr>
      </p:pic>
    </p:spTree>
    <p:extLst>
      <p:ext uri="{BB962C8B-B14F-4D97-AF65-F5344CB8AC3E}">
        <p14:creationId xmlns:p14="http://schemas.microsoft.com/office/powerpoint/2010/main" val="201188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957512"/>
            <a:ext cx="6934200" cy="39004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683"/>
            <a:ext cx="6736976" cy="3494555"/>
          </a:xfrm>
          <a:prstGeom prst="rect">
            <a:avLst/>
          </a:prstGeom>
        </p:spPr>
      </p:pic>
    </p:spTree>
    <p:extLst>
      <p:ext uri="{BB962C8B-B14F-4D97-AF65-F5344CB8AC3E}">
        <p14:creationId xmlns:p14="http://schemas.microsoft.com/office/powerpoint/2010/main" val="60921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02506" cy="37139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600" y="3200400"/>
            <a:ext cx="6502400" cy="3657600"/>
          </a:xfrm>
          <a:prstGeom prst="rect">
            <a:avLst/>
          </a:prstGeom>
        </p:spPr>
      </p:pic>
    </p:spTree>
    <p:extLst>
      <p:ext uri="{BB962C8B-B14F-4D97-AF65-F5344CB8AC3E}">
        <p14:creationId xmlns:p14="http://schemas.microsoft.com/office/powerpoint/2010/main" val="419688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65" y="143932"/>
            <a:ext cx="8534400" cy="1507067"/>
          </a:xfrm>
        </p:spPr>
        <p:txBody>
          <a:bodyPr/>
          <a:lstStyle/>
          <a:p>
            <a:r>
              <a:rPr lang="en-US" b="1" dirty="0" smtClean="0"/>
              <a:t>FOLIUM:</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710" y="3271607"/>
            <a:ext cx="6391290" cy="3595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04" y="1337791"/>
            <a:ext cx="6004561" cy="3350494"/>
          </a:xfrm>
          <a:prstGeom prst="rect">
            <a:avLst/>
          </a:prstGeom>
        </p:spPr>
      </p:pic>
    </p:spTree>
    <p:extLst>
      <p:ext uri="{BB962C8B-B14F-4D97-AF65-F5344CB8AC3E}">
        <p14:creationId xmlns:p14="http://schemas.microsoft.com/office/powerpoint/2010/main" val="274254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05" y="725392"/>
            <a:ext cx="10521992" cy="5583967"/>
          </a:xfrm>
          <a:prstGeom prst="rect">
            <a:avLst/>
          </a:prstGeom>
        </p:spPr>
      </p:pic>
    </p:spTree>
    <p:extLst>
      <p:ext uri="{BB962C8B-B14F-4D97-AF65-F5344CB8AC3E}">
        <p14:creationId xmlns:p14="http://schemas.microsoft.com/office/powerpoint/2010/main" val="357262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17" y="437846"/>
            <a:ext cx="8534400" cy="1507067"/>
          </a:xfrm>
        </p:spPr>
        <p:txBody>
          <a:bodyPr/>
          <a:lstStyle/>
          <a:p>
            <a:r>
              <a:rPr lang="en-US" b="1" dirty="0" smtClean="0"/>
              <a:t>PREDICTIVE ANALYSIS RESULTS:</a:t>
            </a:r>
            <a:endParaRPr lang="en-IN"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70" y="1806663"/>
            <a:ext cx="3724035" cy="31454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348" y="1765115"/>
            <a:ext cx="3638299" cy="3187038"/>
          </a:xfrm>
          <a:prstGeom prst="rect">
            <a:avLst/>
          </a:prstGeom>
        </p:spPr>
      </p:pic>
      <p:sp>
        <p:nvSpPr>
          <p:cNvPr id="7" name="TextBox 6"/>
          <p:cNvSpPr txBox="1"/>
          <p:nvPr/>
        </p:nvSpPr>
        <p:spPr>
          <a:xfrm>
            <a:off x="1689463" y="5390605"/>
            <a:ext cx="3178628" cy="646331"/>
          </a:xfrm>
          <a:prstGeom prst="rect">
            <a:avLst/>
          </a:prstGeom>
          <a:noFill/>
        </p:spPr>
        <p:txBody>
          <a:bodyPr wrap="square" rtlCol="0">
            <a:spAutoFit/>
          </a:bodyPr>
          <a:lstStyle/>
          <a:p>
            <a:r>
              <a:rPr lang="en-US" dirty="0" smtClean="0"/>
              <a:t>Logistic Regression</a:t>
            </a:r>
          </a:p>
          <a:p>
            <a:endParaRPr lang="en-IN" dirty="0"/>
          </a:p>
        </p:txBody>
      </p:sp>
      <p:sp>
        <p:nvSpPr>
          <p:cNvPr id="8" name="TextBox 7"/>
          <p:cNvSpPr txBox="1"/>
          <p:nvPr/>
        </p:nvSpPr>
        <p:spPr>
          <a:xfrm>
            <a:off x="7069476" y="5344438"/>
            <a:ext cx="3222171" cy="369332"/>
          </a:xfrm>
          <a:prstGeom prst="rect">
            <a:avLst/>
          </a:prstGeom>
          <a:noFill/>
        </p:spPr>
        <p:txBody>
          <a:bodyPr wrap="square" rtlCol="0">
            <a:spAutoFit/>
          </a:bodyPr>
          <a:lstStyle/>
          <a:p>
            <a:r>
              <a:rPr lang="en-US" dirty="0" smtClean="0"/>
              <a:t>Support Vector Machine</a:t>
            </a:r>
            <a:endParaRPr lang="en-IN" dirty="0"/>
          </a:p>
        </p:txBody>
      </p:sp>
    </p:spTree>
    <p:extLst>
      <p:ext uri="{BB962C8B-B14F-4D97-AF65-F5344CB8AC3E}">
        <p14:creationId xmlns:p14="http://schemas.microsoft.com/office/powerpoint/2010/main" val="705891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195" y="1836836"/>
            <a:ext cx="3704983" cy="31821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162" y="1821060"/>
            <a:ext cx="3785957" cy="3197901"/>
          </a:xfrm>
          <a:prstGeom prst="rect">
            <a:avLst/>
          </a:prstGeom>
        </p:spPr>
      </p:pic>
      <p:sp>
        <p:nvSpPr>
          <p:cNvPr id="5" name="TextBox 4"/>
          <p:cNvSpPr txBox="1"/>
          <p:nvPr/>
        </p:nvSpPr>
        <p:spPr>
          <a:xfrm>
            <a:off x="1755293" y="5408023"/>
            <a:ext cx="3704983" cy="646331"/>
          </a:xfrm>
          <a:prstGeom prst="rect">
            <a:avLst/>
          </a:prstGeom>
          <a:noFill/>
        </p:spPr>
        <p:txBody>
          <a:bodyPr wrap="square" rtlCol="0">
            <a:spAutoFit/>
          </a:bodyPr>
          <a:lstStyle/>
          <a:p>
            <a:r>
              <a:rPr lang="en-US" dirty="0" smtClean="0"/>
              <a:t>Decision Tree Classifier</a:t>
            </a:r>
          </a:p>
          <a:p>
            <a:endParaRPr lang="en-IN" dirty="0"/>
          </a:p>
        </p:txBody>
      </p:sp>
      <p:sp>
        <p:nvSpPr>
          <p:cNvPr id="6" name="TextBox 5"/>
          <p:cNvSpPr txBox="1"/>
          <p:nvPr/>
        </p:nvSpPr>
        <p:spPr>
          <a:xfrm>
            <a:off x="7262949" y="5408023"/>
            <a:ext cx="3378925" cy="369332"/>
          </a:xfrm>
          <a:prstGeom prst="rect">
            <a:avLst/>
          </a:prstGeom>
          <a:noFill/>
        </p:spPr>
        <p:txBody>
          <a:bodyPr wrap="square" rtlCol="0">
            <a:spAutoFit/>
          </a:bodyPr>
          <a:lstStyle/>
          <a:p>
            <a:r>
              <a:rPr lang="en-US" dirty="0" smtClean="0"/>
              <a:t>K-Neighbors Classifier</a:t>
            </a:r>
            <a:endParaRPr lang="en-IN" dirty="0"/>
          </a:p>
        </p:txBody>
      </p:sp>
    </p:spTree>
    <p:extLst>
      <p:ext uri="{BB962C8B-B14F-4D97-AF65-F5344CB8AC3E}">
        <p14:creationId xmlns:p14="http://schemas.microsoft.com/office/powerpoint/2010/main" val="359812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120" y="307218"/>
            <a:ext cx="8534400" cy="1507067"/>
          </a:xfrm>
        </p:spPr>
        <p:txBody>
          <a:bodyPr/>
          <a:lstStyle/>
          <a:p>
            <a:r>
              <a:rPr lang="en-US" b="1" dirty="0" smtClean="0"/>
              <a:t>Conclusion:</a:t>
            </a:r>
            <a:endParaRPr lang="en-IN" b="1" dirty="0"/>
          </a:p>
        </p:txBody>
      </p:sp>
      <p:sp>
        <p:nvSpPr>
          <p:cNvPr id="3" name="TextBox 2"/>
          <p:cNvSpPr txBox="1"/>
          <p:nvPr/>
        </p:nvSpPr>
        <p:spPr>
          <a:xfrm>
            <a:off x="635726" y="1881051"/>
            <a:ext cx="11025051" cy="3970318"/>
          </a:xfrm>
          <a:prstGeom prst="rect">
            <a:avLst/>
          </a:prstGeom>
          <a:noFill/>
        </p:spPr>
        <p:txBody>
          <a:bodyPr wrap="square" rtlCol="0">
            <a:spAutoFit/>
          </a:bodyPr>
          <a:lstStyle/>
          <a:p>
            <a:r>
              <a:rPr lang="en-US" sz="2800" dirty="0"/>
              <a:t>In conclusion, the project demonstrated the power of geospatial visualization techniques in analyzing and understanding complex spatial data related to space launch operations. The insights gained from this analysis contribute to ongoing efforts in advancing space exploration and technology development</a:t>
            </a:r>
            <a:r>
              <a:rPr lang="en-US" sz="2800" dirty="0" smtClean="0"/>
              <a:t>.</a:t>
            </a:r>
            <a:r>
              <a:rPr lang="en-US" sz="2800" dirty="0"/>
              <a:t> Our analysis revealed significant cost savings potential by accurately predicting first stage landings.</a:t>
            </a:r>
          </a:p>
          <a:p>
            <a:endParaRPr lang="en-IN" sz="2800" dirty="0"/>
          </a:p>
        </p:txBody>
      </p:sp>
    </p:spTree>
    <p:extLst>
      <p:ext uri="{BB962C8B-B14F-4D97-AF65-F5344CB8AC3E}">
        <p14:creationId xmlns:p14="http://schemas.microsoft.com/office/powerpoint/2010/main" val="98089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29" y="559766"/>
            <a:ext cx="8534400" cy="1507067"/>
          </a:xfrm>
        </p:spPr>
        <p:txBody>
          <a:bodyPr/>
          <a:lstStyle/>
          <a:p>
            <a:r>
              <a:rPr lang="en-IN" b="1" dirty="0"/>
              <a:t>Executive Summary</a:t>
            </a:r>
            <a:endParaRPr lang="en-IN" dirty="0"/>
          </a:p>
        </p:txBody>
      </p:sp>
      <p:sp>
        <p:nvSpPr>
          <p:cNvPr id="3" name="TextBox 2"/>
          <p:cNvSpPr txBox="1"/>
          <p:nvPr/>
        </p:nvSpPr>
        <p:spPr>
          <a:xfrm>
            <a:off x="522514" y="1889760"/>
            <a:ext cx="11477897" cy="3970318"/>
          </a:xfrm>
          <a:prstGeom prst="rect">
            <a:avLst/>
          </a:prstGeom>
          <a:noFill/>
        </p:spPr>
        <p:txBody>
          <a:bodyPr wrap="square" rtlCol="0">
            <a:spAutoFit/>
          </a:bodyPr>
          <a:lstStyle/>
          <a:p>
            <a:r>
              <a:rPr lang="en-US" dirty="0"/>
              <a:t>In this project, we embarked on a journey through the realm of data science, exploring various methodologies to analyze and derive insights from datasets. Our objective was to delve into the SpaceX Falcon 9 first stage landing prediction, a critical aspect of space exploration and cost optimization in the aerospace industry</a:t>
            </a:r>
            <a:r>
              <a:rPr lang="en-US" dirty="0" smtClean="0"/>
              <a:t>.</a:t>
            </a:r>
          </a:p>
          <a:p>
            <a:endParaRPr lang="en-US" dirty="0"/>
          </a:p>
          <a:p>
            <a:r>
              <a:rPr lang="en-US" b="1" dirty="0"/>
              <a:t>Key Findings:</a:t>
            </a:r>
          </a:p>
          <a:p>
            <a:pPr marL="285750" indent="-285750">
              <a:buFont typeface="Arial" panose="020B0604020202020204" pitchFamily="34" charset="0"/>
              <a:buChar char="•"/>
            </a:pPr>
            <a:r>
              <a:rPr lang="en-US" dirty="0"/>
              <a:t>Leveraging machine learning algorithms, we successfully predicted the landing outcome of Falcon 9 first </a:t>
            </a:r>
            <a:r>
              <a:rPr lang="en-US" dirty="0" smtClean="0"/>
              <a:t>stages.</a:t>
            </a:r>
          </a:p>
          <a:p>
            <a:pPr marL="285750" indent="-285750">
              <a:buFont typeface="Arial" panose="020B0604020202020204" pitchFamily="34" charset="0"/>
              <a:buChar char="•"/>
            </a:pPr>
            <a:r>
              <a:rPr lang="en-US" dirty="0" smtClean="0"/>
              <a:t>Our </a:t>
            </a:r>
            <a:r>
              <a:rPr lang="en-US" dirty="0"/>
              <a:t>analysis revealed significant cost savings potential by accurately predicting first stage landings</a:t>
            </a:r>
            <a:r>
              <a:rPr lang="en-US" dirty="0" smtClean="0"/>
              <a:t>.</a:t>
            </a:r>
          </a:p>
          <a:p>
            <a:endParaRPr lang="en-US" dirty="0"/>
          </a:p>
          <a:p>
            <a:r>
              <a:rPr lang="en-US" b="1" dirty="0"/>
              <a:t>Methodologies Used</a:t>
            </a:r>
            <a:r>
              <a:rPr lang="en-US" b="1" dirty="0" smtClean="0"/>
              <a:t>:</a:t>
            </a:r>
            <a:endParaRPr lang="en-US" b="1" dirty="0"/>
          </a:p>
          <a:p>
            <a:pPr marL="285750" indent="-285750">
              <a:buFont typeface="Arial" panose="020B0604020202020204" pitchFamily="34" charset="0"/>
              <a:buChar char="•"/>
            </a:pPr>
            <a:r>
              <a:rPr lang="en-US" dirty="0"/>
              <a:t>Data collection and </a:t>
            </a:r>
            <a:r>
              <a:rPr lang="en-US" dirty="0" smtClean="0"/>
              <a:t>wrangling</a:t>
            </a:r>
          </a:p>
          <a:p>
            <a:pPr marL="285750" indent="-285750">
              <a:buFont typeface="Arial" panose="020B0604020202020204" pitchFamily="34" charset="0"/>
              <a:buChar char="•"/>
            </a:pPr>
            <a:r>
              <a:rPr lang="en-US" dirty="0" smtClean="0"/>
              <a:t>Exploratory </a:t>
            </a:r>
            <a:r>
              <a:rPr lang="en-US" dirty="0"/>
              <a:t>data analysis (EDA) with interactive visual </a:t>
            </a:r>
            <a:r>
              <a:rPr lang="en-US" dirty="0" smtClean="0"/>
              <a:t>analytics</a:t>
            </a:r>
          </a:p>
          <a:p>
            <a:pPr marL="285750" indent="-285750">
              <a:buFont typeface="Arial" panose="020B0604020202020204" pitchFamily="34" charset="0"/>
              <a:buChar char="•"/>
            </a:pPr>
            <a:r>
              <a:rPr lang="en-US" dirty="0" smtClean="0"/>
              <a:t>Predictive </a:t>
            </a:r>
            <a:r>
              <a:rPr lang="en-US" dirty="0"/>
              <a:t>analysis using machine learning algorithms</a:t>
            </a:r>
          </a:p>
        </p:txBody>
      </p:sp>
    </p:spTree>
    <p:extLst>
      <p:ext uri="{BB962C8B-B14F-4D97-AF65-F5344CB8AC3E}">
        <p14:creationId xmlns:p14="http://schemas.microsoft.com/office/powerpoint/2010/main" val="1935453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29" y="559766"/>
            <a:ext cx="8534400" cy="1507067"/>
          </a:xfrm>
        </p:spPr>
        <p:txBody>
          <a:bodyPr/>
          <a:lstStyle/>
          <a:p>
            <a:r>
              <a:rPr lang="en-IN" b="1" dirty="0"/>
              <a:t>Introduction</a:t>
            </a:r>
            <a:endParaRPr lang="en-IN" dirty="0"/>
          </a:p>
        </p:txBody>
      </p:sp>
      <p:sp>
        <p:nvSpPr>
          <p:cNvPr id="5" name="TextBox 4"/>
          <p:cNvSpPr txBox="1"/>
          <p:nvPr/>
        </p:nvSpPr>
        <p:spPr>
          <a:xfrm>
            <a:off x="400594" y="2290354"/>
            <a:ext cx="11399520" cy="2964914"/>
          </a:xfrm>
          <a:prstGeom prst="rect">
            <a:avLst/>
          </a:prstGeom>
          <a:noFill/>
        </p:spPr>
        <p:txBody>
          <a:bodyPr wrap="square" rtlCol="0">
            <a:spAutoFit/>
          </a:bodyPr>
          <a:lstStyle/>
          <a:p>
            <a:r>
              <a:rPr lang="en-US" sz="4000" baseline="-25000" dirty="0"/>
              <a:t>Our journey began with a clear problem statement: to predict the landing outcome of Falcon 9 first stages. With the rise of reusable rocket technology, accurate landing predictions are crucial for cost-effective space missions. We aimed to explore datasets related to SpaceX Falcon 9 launches and landings to address this challenge.</a:t>
            </a:r>
            <a:br>
              <a:rPr lang="en-US" sz="4000" baseline="-25000" dirty="0"/>
            </a:br>
            <a:endParaRPr lang="en-IN" sz="4000" baseline="-25000" dirty="0"/>
          </a:p>
        </p:txBody>
      </p:sp>
    </p:spTree>
    <p:extLst>
      <p:ext uri="{BB962C8B-B14F-4D97-AF65-F5344CB8AC3E}">
        <p14:creationId xmlns:p14="http://schemas.microsoft.com/office/powerpoint/2010/main" val="396535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29" y="559766"/>
            <a:ext cx="11420702" cy="1507067"/>
          </a:xfrm>
        </p:spPr>
        <p:txBody>
          <a:bodyPr/>
          <a:lstStyle/>
          <a:p>
            <a:r>
              <a:rPr lang="en-US" b="1" dirty="0"/>
              <a:t>Data Collection and Data Wrangling Methodology</a:t>
            </a:r>
            <a:endParaRPr lang="en-IN" dirty="0"/>
          </a:p>
        </p:txBody>
      </p:sp>
      <p:sp>
        <p:nvSpPr>
          <p:cNvPr id="3" name="TextBox 2"/>
          <p:cNvSpPr txBox="1"/>
          <p:nvPr/>
        </p:nvSpPr>
        <p:spPr>
          <a:xfrm>
            <a:off x="487680" y="2151017"/>
            <a:ext cx="11329851" cy="3785652"/>
          </a:xfrm>
          <a:prstGeom prst="rect">
            <a:avLst/>
          </a:prstGeom>
          <a:noFill/>
        </p:spPr>
        <p:txBody>
          <a:bodyPr wrap="square" rtlCol="0">
            <a:spAutoFit/>
          </a:bodyPr>
          <a:lstStyle/>
          <a:p>
            <a:r>
              <a:rPr lang="en-US" sz="2400" b="1" dirty="0"/>
              <a:t>Data Collection:</a:t>
            </a:r>
          </a:p>
          <a:p>
            <a:pPr marL="285750" indent="-285750">
              <a:buFont typeface="Arial" panose="020B0604020202020204" pitchFamily="34" charset="0"/>
              <a:buChar char="•"/>
            </a:pPr>
            <a:r>
              <a:rPr lang="en-US" sz="2400" dirty="0"/>
              <a:t>We obtained datasets from reliable sources, including SpaceX and NASA, containing information on Falcon 9 launches and landing outcomes</a:t>
            </a:r>
            <a:r>
              <a:rPr lang="en-US" sz="2400" dirty="0" smtClean="0"/>
              <a:t>.</a:t>
            </a:r>
          </a:p>
          <a:p>
            <a:endParaRPr lang="en-US" sz="2400" b="1" dirty="0"/>
          </a:p>
          <a:p>
            <a:r>
              <a:rPr lang="en-US" sz="2400" b="1" dirty="0"/>
              <a:t>Data Wrangling:</a:t>
            </a:r>
          </a:p>
          <a:p>
            <a:pPr marL="285750" indent="-285750">
              <a:buFont typeface="Arial" panose="020B0604020202020204" pitchFamily="34" charset="0"/>
              <a:buChar char="•"/>
            </a:pPr>
            <a:r>
              <a:rPr lang="en-US" sz="2400" dirty="0"/>
              <a:t>We cleaned and preprocessed the data, handling missing values and ensuring data consistency.</a:t>
            </a:r>
          </a:p>
          <a:p>
            <a:r>
              <a:rPr lang="en-US" sz="2400" dirty="0"/>
              <a:t>Challenges such as inconsistent formatting and data discrepancies were addressed during this phase.</a:t>
            </a:r>
          </a:p>
          <a:p>
            <a:endParaRPr lang="en-IN" sz="2400" dirty="0"/>
          </a:p>
        </p:txBody>
      </p:sp>
    </p:spTree>
    <p:extLst>
      <p:ext uri="{BB962C8B-B14F-4D97-AF65-F5344CB8AC3E}">
        <p14:creationId xmlns:p14="http://schemas.microsoft.com/office/powerpoint/2010/main" val="30856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28" y="559766"/>
            <a:ext cx="11612291" cy="1507067"/>
          </a:xfrm>
        </p:spPr>
        <p:txBody>
          <a:bodyPr/>
          <a:lstStyle/>
          <a:p>
            <a:r>
              <a:rPr lang="en-US" b="1" dirty="0"/>
              <a:t>EDA and Interactive Visual Analytics Methodology</a:t>
            </a:r>
            <a:endParaRPr lang="en-IN" dirty="0"/>
          </a:p>
        </p:txBody>
      </p:sp>
      <p:sp>
        <p:nvSpPr>
          <p:cNvPr id="3" name="TextBox 2"/>
          <p:cNvSpPr txBox="1"/>
          <p:nvPr/>
        </p:nvSpPr>
        <p:spPr>
          <a:xfrm>
            <a:off x="505097" y="2066833"/>
            <a:ext cx="11146972" cy="4154984"/>
          </a:xfrm>
          <a:prstGeom prst="rect">
            <a:avLst/>
          </a:prstGeom>
          <a:noFill/>
        </p:spPr>
        <p:txBody>
          <a:bodyPr wrap="square" rtlCol="0">
            <a:spAutoFit/>
          </a:bodyPr>
          <a:lstStyle/>
          <a:p>
            <a:r>
              <a:rPr lang="en-US" sz="2400" b="1" dirty="0"/>
              <a:t>Exploratory Data Analysis (EDA):</a:t>
            </a:r>
          </a:p>
          <a:p>
            <a:pPr marL="285750" indent="-285750">
              <a:buFont typeface="Arial" panose="020B0604020202020204" pitchFamily="34" charset="0"/>
              <a:buChar char="•"/>
            </a:pPr>
            <a:r>
              <a:rPr lang="en-US" sz="2400" dirty="0"/>
              <a:t>Utilizing descriptive statistics and data visualization techniques, we gained insights into the characteristics and patterns of Falcon 9 launch and landing data</a:t>
            </a:r>
            <a:r>
              <a:rPr lang="en-US" sz="2400" dirty="0" smtClean="0"/>
              <a:t>.</a:t>
            </a:r>
          </a:p>
          <a:p>
            <a:endParaRPr lang="en-US" sz="2400" dirty="0"/>
          </a:p>
          <a:p>
            <a:r>
              <a:rPr lang="en-US" sz="2400" b="1" dirty="0"/>
              <a:t>Interactive Visual Analytics:</a:t>
            </a:r>
          </a:p>
          <a:p>
            <a:pPr marL="285750" indent="-285750">
              <a:buFont typeface="Arial" panose="020B0604020202020204" pitchFamily="34" charset="0"/>
              <a:buChar char="•"/>
            </a:pPr>
            <a:r>
              <a:rPr lang="en-US" sz="2400" dirty="0"/>
              <a:t>Leveraging tools like </a:t>
            </a:r>
            <a:r>
              <a:rPr lang="en-US" sz="2400" dirty="0" err="1"/>
              <a:t>Matplotlib</a:t>
            </a:r>
            <a:r>
              <a:rPr lang="en-US" sz="2400" dirty="0"/>
              <a:t> and </a:t>
            </a:r>
            <a:r>
              <a:rPr lang="en-US" sz="2400" dirty="0" err="1"/>
              <a:t>Seaborn</a:t>
            </a:r>
            <a:r>
              <a:rPr lang="en-US" sz="2400" dirty="0"/>
              <a:t>, we created interactive visualizations to explore the data dynamically.</a:t>
            </a:r>
          </a:p>
          <a:p>
            <a:pPr marL="285750" indent="-285750">
              <a:buFont typeface="Arial" panose="020B0604020202020204" pitchFamily="34" charset="0"/>
              <a:buChar char="•"/>
            </a:pPr>
            <a:r>
              <a:rPr lang="en-US" sz="2400" dirty="0"/>
              <a:t>These visualizations enabled deeper exploration and understanding of the dataset.</a:t>
            </a:r>
          </a:p>
          <a:p>
            <a:endParaRPr lang="en-IN" sz="2400" dirty="0"/>
          </a:p>
        </p:txBody>
      </p:sp>
    </p:spTree>
    <p:extLst>
      <p:ext uri="{BB962C8B-B14F-4D97-AF65-F5344CB8AC3E}">
        <p14:creationId xmlns:p14="http://schemas.microsoft.com/office/powerpoint/2010/main" val="100078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29" y="559766"/>
            <a:ext cx="8534400" cy="1507067"/>
          </a:xfrm>
        </p:spPr>
        <p:txBody>
          <a:bodyPr/>
          <a:lstStyle/>
          <a:p>
            <a:r>
              <a:rPr lang="en-IN" b="1" dirty="0"/>
              <a:t>Predictive Analysis Methodology</a:t>
            </a:r>
            <a:endParaRPr lang="en-IN" dirty="0"/>
          </a:p>
        </p:txBody>
      </p:sp>
      <p:sp>
        <p:nvSpPr>
          <p:cNvPr id="3" name="TextBox 2"/>
          <p:cNvSpPr txBox="1"/>
          <p:nvPr/>
        </p:nvSpPr>
        <p:spPr>
          <a:xfrm>
            <a:off x="396829" y="2151017"/>
            <a:ext cx="11068595" cy="3785652"/>
          </a:xfrm>
          <a:prstGeom prst="rect">
            <a:avLst/>
          </a:prstGeom>
          <a:noFill/>
        </p:spPr>
        <p:txBody>
          <a:bodyPr wrap="square" rtlCol="0">
            <a:spAutoFit/>
          </a:bodyPr>
          <a:lstStyle/>
          <a:p>
            <a:r>
              <a:rPr lang="en-US" sz="2400" b="1" dirty="0" smtClean="0"/>
              <a:t>Predictive Analysis:</a:t>
            </a:r>
          </a:p>
          <a:p>
            <a:pPr marL="342900" indent="-342900">
              <a:buFont typeface="Arial" panose="020B0604020202020204" pitchFamily="34" charset="0"/>
              <a:buChar char="•"/>
            </a:pPr>
            <a:r>
              <a:rPr lang="en-US" sz="2400" dirty="0" smtClean="0"/>
              <a:t>We </a:t>
            </a:r>
            <a:r>
              <a:rPr lang="en-US" sz="2400" dirty="0"/>
              <a:t>applied machine learning algorithms, including logistic regression, support vector machines (SVM), decision trees, and k-nearest neighbors (KNN), to predict Falcon 9 landing outcomes.</a:t>
            </a:r>
          </a:p>
          <a:p>
            <a:pPr marL="342900" indent="-342900">
              <a:buFont typeface="Arial" panose="020B0604020202020204" pitchFamily="34" charset="0"/>
              <a:buChar char="•"/>
            </a:pPr>
            <a:r>
              <a:rPr lang="en-US" sz="2400" dirty="0"/>
              <a:t>The dataset was split into training and testing sets for model training and evaluation</a:t>
            </a:r>
            <a:r>
              <a:rPr lang="en-US" sz="2400" dirty="0" smtClean="0"/>
              <a:t>.</a:t>
            </a:r>
          </a:p>
          <a:p>
            <a:endParaRPr lang="en-US" sz="2400" b="1" dirty="0"/>
          </a:p>
          <a:p>
            <a:r>
              <a:rPr lang="en-US" sz="2400" b="1" dirty="0"/>
              <a:t>Model Evaluation:</a:t>
            </a:r>
          </a:p>
          <a:p>
            <a:pPr marL="342900" indent="-342900">
              <a:buFont typeface="Arial" panose="020B0604020202020204" pitchFamily="34" charset="0"/>
              <a:buChar char="•"/>
            </a:pPr>
            <a:r>
              <a:rPr lang="en-US" sz="2400" dirty="0"/>
              <a:t>Performance metrics such as accuracy, precision, recall, and F1 score were used to evaluate the predictive models.</a:t>
            </a:r>
          </a:p>
        </p:txBody>
      </p:sp>
    </p:spTree>
    <p:extLst>
      <p:ext uri="{BB962C8B-B14F-4D97-AF65-F5344CB8AC3E}">
        <p14:creationId xmlns:p14="http://schemas.microsoft.com/office/powerpoint/2010/main" val="393802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514" y="176479"/>
            <a:ext cx="8534400" cy="1507067"/>
          </a:xfrm>
        </p:spPr>
        <p:txBody>
          <a:bodyPr/>
          <a:lstStyle/>
          <a:p>
            <a:r>
              <a:rPr lang="en-IN" b="1" dirty="0" smtClean="0"/>
              <a:t>EDA with visualization results: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238" y="1683547"/>
            <a:ext cx="4258121" cy="25575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437" y="1683546"/>
            <a:ext cx="3865928" cy="244711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56" y="4521574"/>
            <a:ext cx="11315700" cy="2171700"/>
          </a:xfrm>
          <a:prstGeom prst="rect">
            <a:avLst/>
          </a:prstGeom>
        </p:spPr>
      </p:pic>
    </p:spTree>
    <p:extLst>
      <p:ext uri="{BB962C8B-B14F-4D97-AF65-F5344CB8AC3E}">
        <p14:creationId xmlns:p14="http://schemas.microsoft.com/office/powerpoint/2010/main" val="34687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83" y="-3943"/>
            <a:ext cx="4751294" cy="31366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24" y="1945879"/>
            <a:ext cx="5156910" cy="35746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83" y="3636232"/>
            <a:ext cx="4751294" cy="3221768"/>
          </a:xfrm>
          <a:prstGeom prst="rect">
            <a:avLst/>
          </a:prstGeom>
        </p:spPr>
      </p:pic>
    </p:spTree>
    <p:extLst>
      <p:ext uri="{BB962C8B-B14F-4D97-AF65-F5344CB8AC3E}">
        <p14:creationId xmlns:p14="http://schemas.microsoft.com/office/powerpoint/2010/main" val="86678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09" y="403024"/>
            <a:ext cx="4974292" cy="32534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3993426"/>
            <a:ext cx="8368553" cy="27166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82" y="443215"/>
            <a:ext cx="4597843" cy="3213265"/>
          </a:xfrm>
          <a:prstGeom prst="rect">
            <a:avLst/>
          </a:prstGeom>
        </p:spPr>
      </p:pic>
    </p:spTree>
    <p:extLst>
      <p:ext uri="{BB962C8B-B14F-4D97-AF65-F5344CB8AC3E}">
        <p14:creationId xmlns:p14="http://schemas.microsoft.com/office/powerpoint/2010/main" val="286273568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165</TotalTime>
  <Words>470</Words>
  <Application>Microsoft Office PowerPoint</Application>
  <PresentationFormat>Widescreen</PresentationFormat>
  <Paragraphs>45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Wingdings 3</vt:lpstr>
      <vt:lpstr>Slice</vt:lpstr>
      <vt:lpstr>SpaceX Rocket Landing Predictive Analysis   (Data Science and machine Learning Capstone project)</vt:lpstr>
      <vt:lpstr>Executive Summary</vt:lpstr>
      <vt:lpstr>Introduction</vt:lpstr>
      <vt:lpstr>Data Collection and Data Wrangling Methodology</vt:lpstr>
      <vt:lpstr>EDA and Interactive Visual Analytics Methodology</vt:lpstr>
      <vt:lpstr>Predictive Analysis Methodology</vt:lpstr>
      <vt:lpstr>EDA with visualization results:</vt:lpstr>
      <vt:lpstr>PowerPoint Presentation</vt:lpstr>
      <vt:lpstr>PowerPoint Presentation</vt:lpstr>
      <vt:lpstr>PowerPoint Presentation</vt:lpstr>
      <vt:lpstr>EDA With SQL RESULTS:</vt:lpstr>
      <vt:lpstr>PowerPoint Presentation</vt:lpstr>
      <vt:lpstr>PowerPoint Presentation</vt:lpstr>
      <vt:lpstr>PowerPoint Presentation</vt:lpstr>
      <vt:lpstr>FOLIUM:</vt:lpstr>
      <vt:lpstr>PowerPoint Presentation</vt:lpstr>
      <vt:lpstr>PREDICTIVE ANALYSIS RESULTS:</vt:lpstr>
      <vt:lpstr>PowerPoint Presentation</vt:lpstr>
      <vt:lpstr>Conclusion: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Presentation] Journey through Data Science Analysis</dc:title>
  <dc:creator>21B01A05G1 SASI SUDHARSHINI SADHU</dc:creator>
  <cp:lastModifiedBy>21B01A05G1 SASI SUDHARSHINI SADHU</cp:lastModifiedBy>
  <cp:revision>10</cp:revision>
  <dcterms:created xsi:type="dcterms:W3CDTF">2024-04-27T18:42:46Z</dcterms:created>
  <dcterms:modified xsi:type="dcterms:W3CDTF">2024-05-06T19:29:06Z</dcterms:modified>
</cp:coreProperties>
</file>